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6858000" cy="9906000" type="A4"/>
  <p:notesSz cx="7559675" cy="10691813"/>
  <p:defaultTextStyle>
    <a:defPPr>
      <a:defRPr lang="en-150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DF4D"/>
    <a:srgbClr val="BB26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20" d="100"/>
          <a:sy n="120" d="100"/>
        </p:scale>
        <p:origin x="220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BFDA3E5-F020-467B-97FE-17A175D046FB}" type="slidenum"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617184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342720" y="5318280"/>
            <a:ext cx="617184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8CD0A2E-2AA3-4741-B19B-46A992803C47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3505320" y="23176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342720" y="53182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3505320" y="53182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91971CC-26EE-4142-ABD2-C3ED7C9DC0D5}" type="slidenum">
              <a:t>‹Nr.›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198720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2429640" y="2317680"/>
            <a:ext cx="198720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4516560" y="2317680"/>
            <a:ext cx="198720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342720" y="5318280"/>
            <a:ext cx="198720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2429640" y="5318280"/>
            <a:ext cx="198720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4516560" y="5318280"/>
            <a:ext cx="198720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C0EDB76-A5F5-494A-94BD-7F8809739A43}" type="slidenum">
              <a:t>‹Nr.›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F2E048F-829D-4906-8C99-53533CCCC1DB}" type="slidenum"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4A7C123D-D058-4F9B-BD5D-2C66F70660A1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815372D-DA38-462D-9B3E-6C6E09B806C2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301176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3505320" y="2317680"/>
            <a:ext cx="301176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77A2A17-9825-4376-99C7-BD5314EAA2A2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80607F4A-E8EA-4BC3-853E-83BEF746DCD2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342720" y="394920"/>
            <a:ext cx="6171840" cy="766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3E47A90-06F2-489F-89FF-5E95B70140EE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3505320" y="2317680"/>
            <a:ext cx="301176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342720" y="53182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9F383DA1-4139-48A6-A048-2DDEEE383815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354310A-4D3E-4C82-AEFD-81FC7CDBE811}" type="slidenum">
              <a:t>‹Nr.›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301176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3505320" y="23176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3505320" y="53182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517A054-D956-47D2-9B21-7E6C7285A17C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3505320" y="23176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342720" y="5318280"/>
            <a:ext cx="617184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6DB0D12-EBBA-4A9F-B43F-795C10F0DB5E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617184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342720" y="5318280"/>
            <a:ext cx="617184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D4F392A-3677-4A01-81DF-10AD8E64E6BE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3505320" y="23176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342720" y="53182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3505320" y="53182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94330BF-1190-4B21-BF50-DF9128A4B07E}" type="slidenum">
              <a:t>‹Nr.›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198720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2429640" y="2317680"/>
            <a:ext cx="198720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4516560" y="2317680"/>
            <a:ext cx="198720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342720" y="5318280"/>
            <a:ext cx="198720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2429640" y="5318280"/>
            <a:ext cx="198720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4516560" y="5318280"/>
            <a:ext cx="198720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B26D4904-1AF1-449A-A27C-D0BA981FDA47}" type="slidenum">
              <a:t>‹Nr.›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3895B02-DB20-4983-8989-29ED19F9F600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301176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3505320" y="2317680"/>
            <a:ext cx="301176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F65AE61-7193-4ADF-8A45-03B8C690724B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ABB2723-E6A1-4DB4-9C84-DCEF8ACEFF38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342720" y="394920"/>
            <a:ext cx="6171840" cy="766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6F1C091-E7B5-4487-8381-260444B65A65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3505320" y="2317680"/>
            <a:ext cx="301176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342720" y="53182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C821F04-0609-49DF-87E8-C795DA8035E7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301176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3505320" y="23176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3505320" y="53182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280A489-5793-4B98-8C9A-363D3340D4ED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3505320" y="2317680"/>
            <a:ext cx="301176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342720" y="5318280"/>
            <a:ext cx="6171840" cy="2739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79DC4A4-FEC7-465C-8DB8-B0557697F2FC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42720" y="216000"/>
            <a:ext cx="6171480" cy="2011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de-DE" sz="4400" b="0" strike="noStrike" spc="-1">
                <a:solidFill>
                  <a:srgbClr val="000000"/>
                </a:solidFill>
                <a:latin typeface="Arial"/>
              </a:rPr>
              <a:t>Fai clic per modificare il formato del testo del titolo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480" cy="574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Settimo livello struttura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ftr" idx="1"/>
          </p:nvPr>
        </p:nvSpPr>
        <p:spPr>
          <a:xfrm>
            <a:off x="2271600" y="9181440"/>
            <a:ext cx="231336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&lt;piè di pagina&gt;</a:t>
            </a:r>
            <a:endParaRPr lang="it-IT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2"/>
          </p:nvPr>
        </p:nvSpPr>
        <p:spPr>
          <a:xfrm>
            <a:off x="4843440" y="918144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MK" sz="9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22F263F5-AC18-45EF-B7B8-206B58B5CA96}" type="slidenum">
              <a:rPr lang="en-MK" sz="900" b="0" strike="noStrike" spc="-1">
                <a:solidFill>
                  <a:srgbClr val="8B8B8B"/>
                </a:solidFill>
                <a:latin typeface="Calibri"/>
                <a:ea typeface="DejaVu Sans"/>
              </a:rPr>
              <a:t>‹Nr.›</a:t>
            </a:fld>
            <a:endParaRPr lang="it-IT" sz="9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dt" idx="3"/>
          </p:nvPr>
        </p:nvSpPr>
        <p:spPr>
          <a:xfrm>
            <a:off x="471600" y="918144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buNone/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&lt;data/ora&gt;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150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ftr" idx="4"/>
          </p:nvPr>
        </p:nvSpPr>
        <p:spPr>
          <a:xfrm>
            <a:off x="2271600" y="9181440"/>
            <a:ext cx="231336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&lt;piè di pagina&gt;</a:t>
            </a:r>
            <a:endParaRPr lang="it-IT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ldNum" idx="5"/>
          </p:nvPr>
        </p:nvSpPr>
        <p:spPr>
          <a:xfrm>
            <a:off x="4843440" y="918144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MK" sz="9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A655137E-8223-4E06-8187-B66BA3143764}" type="slidenum">
              <a:rPr lang="en-MK" sz="900" b="0" strike="noStrike" spc="-1">
                <a:solidFill>
                  <a:srgbClr val="8B8B8B"/>
                </a:solidFill>
                <a:latin typeface="Calibri"/>
                <a:ea typeface="DejaVu Sans"/>
              </a:rPr>
              <a:t>‹Nr.›</a:t>
            </a:fld>
            <a:endParaRPr lang="it-IT" sz="9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6"/>
          </p:nvPr>
        </p:nvSpPr>
        <p:spPr>
          <a:xfrm>
            <a:off x="471600" y="9181440"/>
            <a:ext cx="154188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buNone/>
              <a:defRPr lang="it-IT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it-IT" sz="1400" b="0" strike="noStrike" spc="-1">
                <a:solidFill>
                  <a:srgbClr val="000000"/>
                </a:solidFill>
                <a:latin typeface="Times New Roman"/>
              </a:rPr>
              <a:t>&lt;data/ora&gt;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Fai clic per modificare il formato del testo del titolo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Fai clic per modificare il formato del testo della struttura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Secondo livello struttura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Terzo livello struttura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Quarto livello struttura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Quinto livello struttura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Sesto livello struttura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150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71600" y="1043280"/>
            <a:ext cx="5914080" cy="936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>
              <a:lnSpc>
                <a:spcPct val="90000"/>
              </a:lnSpc>
              <a:buNone/>
              <a:tabLst>
                <a:tab pos="0" algn="l"/>
              </a:tabLst>
            </a:pPr>
            <a:r>
              <a:rPr lang="de-DE" sz="2200" b="0" strike="noStrike" spc="-1">
                <a:solidFill>
                  <a:schemeClr val="dk1"/>
                </a:solidFill>
                <a:latin typeface="TT Fors Bold"/>
                <a:ea typeface="DejaVu Sans"/>
              </a:rPr>
              <a:t>Istruzioni da stampare</a:t>
            </a:r>
            <a:endParaRPr lang="de-DE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471600" y="1979280"/>
            <a:ext cx="5647680" cy="52430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de-DE" sz="1540" b="0" strike="noStrike" spc="-1">
                <a:solidFill>
                  <a:schemeClr val="dk1"/>
                </a:solidFill>
                <a:latin typeface="TT Fors"/>
                <a:ea typeface="DejaVu Sans"/>
              </a:rPr>
              <a:t>Stampa su folgio A4</a:t>
            </a:r>
            <a:endParaRPr lang="de-DE" sz="1540" b="0" strike="noStrike" spc="-1">
              <a:solidFill>
                <a:srgbClr val="000000"/>
              </a:solidFill>
              <a:latin typeface="Arial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de-DE" sz="1540" b="0" strike="noStrike" spc="-1">
                <a:solidFill>
                  <a:schemeClr val="dk1"/>
                </a:solidFill>
                <a:latin typeface="TT Fors"/>
                <a:ea typeface="DejaVu Sans"/>
              </a:rPr>
              <a:t>Pagina 2: </a:t>
            </a:r>
            <a:endParaRPr lang="de-DE" sz="1540" b="0" strike="noStrike" spc="-1">
              <a:solidFill>
                <a:srgbClr val="000000"/>
              </a:solidFill>
              <a:latin typeface="Arial"/>
            </a:endParaRPr>
          </a:p>
          <a:p>
            <a:pPr marL="825840" lvl="1" indent="-28584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Arial"/>
              <a:buChar char="•"/>
            </a:pPr>
            <a:r>
              <a:rPr lang="de-DE" sz="1540" b="0" strike="noStrike" spc="-1">
                <a:solidFill>
                  <a:schemeClr val="dk1"/>
                </a:solidFill>
                <a:latin typeface="TT Fors"/>
                <a:ea typeface="DejaVu Sans"/>
              </a:rPr>
              <a:t>4 pagine per foglio, stampare solo fronte – no retro – su carta adesiva.</a:t>
            </a:r>
            <a:endParaRPr lang="de-DE" sz="1540" b="0" strike="noStrike" spc="-1">
              <a:solidFill>
                <a:srgbClr val="000000"/>
              </a:solidFill>
              <a:latin typeface="Arial"/>
            </a:endParaRPr>
          </a:p>
          <a:p>
            <a:pPr marL="171360" indent="-17136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Font typeface="Arial"/>
              <a:buChar char="•"/>
            </a:pPr>
            <a:r>
              <a:rPr lang="de-DE" sz="1540" b="0" strike="noStrike" spc="-1">
                <a:solidFill>
                  <a:schemeClr val="dk1"/>
                </a:solidFill>
                <a:latin typeface="TT Fors"/>
                <a:ea typeface="DejaVu Sans"/>
              </a:rPr>
              <a:t>Pagine 3-10:</a:t>
            </a:r>
            <a:endParaRPr lang="de-DE" sz="1540" b="0" strike="noStrike" spc="-1">
              <a:solidFill>
                <a:srgbClr val="000000"/>
              </a:solidFill>
              <a:latin typeface="Arial"/>
            </a:endParaRPr>
          </a:p>
          <a:p>
            <a:pPr marL="825840" lvl="1" indent="-28584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Arial"/>
              <a:buChar char="•"/>
            </a:pPr>
            <a:r>
              <a:rPr lang="de-DE" sz="1540" b="0" strike="noStrike" spc="-1">
                <a:solidFill>
                  <a:schemeClr val="dk1"/>
                </a:solidFill>
                <a:latin typeface="TT Fors"/>
                <a:ea typeface="DejaVu Sans"/>
              </a:rPr>
              <a:t>4 pagine per foglio</a:t>
            </a:r>
            <a:endParaRPr lang="de-DE" sz="1540" b="0" strike="noStrike" spc="-1">
              <a:solidFill>
                <a:srgbClr val="000000"/>
              </a:solidFill>
              <a:latin typeface="Arial"/>
            </a:endParaRPr>
          </a:p>
          <a:p>
            <a:pPr marL="825840" lvl="1" indent="-28584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Arial"/>
              <a:buChar char="•"/>
            </a:pPr>
            <a:r>
              <a:rPr lang="de-DE" sz="1540" b="0" strike="noStrike" spc="-1">
                <a:solidFill>
                  <a:schemeClr val="dk1"/>
                </a:solidFill>
                <a:latin typeface="TT Fors"/>
                <a:ea typeface="DejaVu Sans"/>
              </a:rPr>
              <a:t>Stampare fronte e retro su lato lungo</a:t>
            </a:r>
            <a:endParaRPr lang="de-DE" sz="1540" b="0" strike="noStrike" spc="-1">
              <a:solidFill>
                <a:srgbClr val="000000"/>
              </a:solidFill>
              <a:latin typeface="Arial"/>
            </a:endParaRPr>
          </a:p>
          <a:p>
            <a:pPr marL="825840" lvl="1" indent="-28584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Arial"/>
              <a:buChar char="•"/>
            </a:pPr>
            <a:r>
              <a:rPr lang="de-DE" sz="1540" b="0" strike="noStrike" spc="-1">
                <a:solidFill>
                  <a:schemeClr val="dk1"/>
                </a:solidFill>
                <a:latin typeface="TT Fors"/>
                <a:ea typeface="DejaVu Sans"/>
              </a:rPr>
              <a:t>Su cartoncino</a:t>
            </a:r>
            <a:endParaRPr lang="de-DE" sz="1540" b="0" strike="noStrike" spc="-1">
              <a:solidFill>
                <a:srgbClr val="000000"/>
              </a:solidFill>
              <a:latin typeface="Arial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de-DE" sz="1540" b="0" strike="noStrike" spc="-1">
                <a:solidFill>
                  <a:schemeClr val="dk1"/>
                </a:solidFill>
                <a:latin typeface="TT Fors"/>
                <a:ea typeface="DejaVu Sans"/>
              </a:rPr>
              <a:t>Pagine 11-14:</a:t>
            </a:r>
            <a:endParaRPr lang="de-DE" sz="154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de-DE" sz="1540" b="0" strike="noStrike" spc="-1">
                <a:solidFill>
                  <a:schemeClr val="dk1"/>
                </a:solidFill>
                <a:latin typeface="TT Fors"/>
                <a:ea typeface="DejaVu Sans"/>
              </a:rPr>
              <a:t>1 pagina per foglio</a:t>
            </a:r>
            <a:endParaRPr lang="de-DE" sz="154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de-DE" sz="1540" b="0" strike="noStrike" spc="-1">
                <a:solidFill>
                  <a:schemeClr val="dk1"/>
                </a:solidFill>
                <a:latin typeface="TT Fors"/>
                <a:ea typeface="DejaVu Sans"/>
              </a:rPr>
              <a:t>Su cartoncino</a:t>
            </a:r>
            <a:endParaRPr lang="de-DE" sz="154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de-DE" sz="1540" b="0" strike="noStrike" spc="-1">
                <a:solidFill>
                  <a:schemeClr val="dk1"/>
                </a:solidFill>
                <a:latin typeface="TT Fors"/>
                <a:ea typeface="DejaVu Sans"/>
              </a:rPr>
              <a:t>Tagliare i margini</a:t>
            </a:r>
            <a:endParaRPr lang="de-DE" sz="154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de-DE" sz="1540" b="0" strike="noStrike" spc="-1">
                <a:solidFill>
                  <a:schemeClr val="dk1"/>
                </a:solidFill>
                <a:latin typeface="TT Fors"/>
                <a:ea typeface="DejaVu Sans"/>
              </a:rPr>
              <a:t>Ripiegare sulla linea bianca </a:t>
            </a:r>
            <a:endParaRPr lang="de-DE" sz="154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Textfeld 13"/>
          <p:cNvSpPr/>
          <p:nvPr/>
        </p:nvSpPr>
        <p:spPr>
          <a:xfrm>
            <a:off x="540000" y="576000"/>
            <a:ext cx="3676320" cy="828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800" b="0" strike="noStrike" spc="-1">
                <a:solidFill>
                  <a:srgbClr val="BF0041"/>
                </a:solidFill>
                <a:latin typeface="TT Fors Bold"/>
                <a:ea typeface="DejaVu Sans"/>
              </a:rPr>
              <a:t>Gestione sostenibile dell’acqua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5" name="Grafik 37"/>
          <p:cNvPicPr/>
          <p:nvPr/>
        </p:nvPicPr>
        <p:blipFill>
          <a:blip r:embed="rId2"/>
          <a:stretch/>
        </p:blipFill>
        <p:spPr>
          <a:xfrm>
            <a:off x="3780000" y="287640"/>
            <a:ext cx="3061440" cy="12441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Rechteck 8"/>
          <p:cNvSpPr/>
          <p:nvPr/>
        </p:nvSpPr>
        <p:spPr>
          <a:xfrm>
            <a:off x="360" y="360"/>
            <a:ext cx="7018920" cy="9905040"/>
          </a:xfrm>
          <a:prstGeom prst="rect">
            <a:avLst/>
          </a:prstGeom>
          <a:solidFill>
            <a:srgbClr val="BB244A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5" name="Textfeld 14"/>
          <p:cNvSpPr/>
          <p:nvPr/>
        </p:nvSpPr>
        <p:spPr>
          <a:xfrm>
            <a:off x="540000" y="3002760"/>
            <a:ext cx="5940000" cy="3290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0500" b="0" strike="noStrike" spc="-1">
                <a:solidFill>
                  <a:srgbClr val="6BCBDE"/>
                </a:solidFill>
                <a:latin typeface="TT Fors Bold"/>
                <a:ea typeface="DejaVu Sans"/>
              </a:rPr>
              <a:t>CARTA RUOLO </a:t>
            </a:r>
            <a:endParaRPr lang="it-IT" sz="105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Rechteck 3"/>
          <p:cNvSpPr/>
          <p:nvPr/>
        </p:nvSpPr>
        <p:spPr>
          <a:xfrm>
            <a:off x="729000" y="0"/>
            <a:ext cx="5398920" cy="9905040"/>
          </a:xfrm>
          <a:prstGeom prst="rect">
            <a:avLst/>
          </a:prstGeom>
          <a:solidFill>
            <a:srgbClr val="6BCBDE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rgbClr val="BB244A"/>
              </a:solidFill>
              <a:latin typeface="Calibri"/>
              <a:ea typeface="DejaVu Sans"/>
            </a:endParaRPr>
          </a:p>
        </p:txBody>
      </p:sp>
      <p:sp>
        <p:nvSpPr>
          <p:cNvPr id="147" name="Textfeld 4"/>
          <p:cNvSpPr/>
          <p:nvPr/>
        </p:nvSpPr>
        <p:spPr>
          <a:xfrm>
            <a:off x="729000" y="900000"/>
            <a:ext cx="5398920" cy="3747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6000" b="0" strike="noStrike" spc="-1">
                <a:solidFill>
                  <a:srgbClr val="BB244A"/>
                </a:solidFill>
                <a:latin typeface="TT Fors Bold"/>
                <a:ea typeface="DejaVu Sans"/>
              </a:rPr>
              <a:t>Azienda </a:t>
            </a:r>
            <a:endParaRPr lang="it-IT" sz="60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de-DE" sz="6000" b="0" strike="noStrike" spc="-1">
                <a:solidFill>
                  <a:srgbClr val="BB244A"/>
                </a:solidFill>
                <a:latin typeface="TT Fors Bold"/>
                <a:ea typeface="DejaVu Sans"/>
              </a:rPr>
              <a:t>di automobili</a:t>
            </a:r>
            <a:endParaRPr lang="it-IT" sz="60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de-DE" sz="6000" b="0" strike="noStrike" spc="-1">
                <a:solidFill>
                  <a:srgbClr val="BB244A"/>
                </a:solidFill>
                <a:latin typeface="TT Fors Bold"/>
                <a:ea typeface="DejaVu Sans"/>
              </a:rPr>
              <a:t> </a:t>
            </a:r>
            <a:endParaRPr lang="it-IT" sz="6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Textfeld 5"/>
          <p:cNvSpPr/>
          <p:nvPr/>
        </p:nvSpPr>
        <p:spPr>
          <a:xfrm>
            <a:off x="965880" y="178200"/>
            <a:ext cx="495720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2400" b="0" strike="noStrike" spc="-1" dirty="0">
                <a:solidFill>
                  <a:srgbClr val="F5DF4D"/>
                </a:solidFill>
                <a:latin typeface="TT Fors Bold"/>
                <a:ea typeface="DejaVu Sans"/>
              </a:rPr>
              <a:t>RUOLO</a:t>
            </a:r>
            <a:endParaRPr lang="it-IT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Rechteck 6"/>
          <p:cNvSpPr/>
          <p:nvPr/>
        </p:nvSpPr>
        <p:spPr>
          <a:xfrm>
            <a:off x="-495720" y="-180360"/>
            <a:ext cx="7848720" cy="7739280"/>
          </a:xfrm>
          <a:prstGeom prst="rect">
            <a:avLst/>
          </a:prstGeom>
          <a:noFill/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rgbClr val="BB244A"/>
              </a:solidFill>
              <a:latin typeface="Calibri"/>
              <a:ea typeface="DejaVu Sans"/>
            </a:endParaRPr>
          </a:p>
        </p:txBody>
      </p:sp>
      <p:sp>
        <p:nvSpPr>
          <p:cNvPr id="150" name="Textfeld 7"/>
          <p:cNvSpPr/>
          <p:nvPr/>
        </p:nvSpPr>
        <p:spPr>
          <a:xfrm>
            <a:off x="1168740" y="3663086"/>
            <a:ext cx="4519440" cy="146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Fornisce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la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maggior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parte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dei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posti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di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lavoro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qui</a:t>
            </a: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Dipendenti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: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persone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della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regione</a:t>
            </a: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Fattore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economico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più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importante</a:t>
            </a: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Rechteck 103"/>
          <p:cNvSpPr/>
          <p:nvPr/>
        </p:nvSpPr>
        <p:spPr>
          <a:xfrm>
            <a:off x="1566485" y="2973119"/>
            <a:ext cx="444420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BB244A"/>
                </a:solidFill>
                <a:latin typeface="TT Fors Bold"/>
                <a:ea typeface="DejaVu Sans"/>
              </a:rPr>
              <a:t>ACQUA NECESSARIA IN 3 ANNI: </a:t>
            </a:r>
            <a:br>
              <a:rPr lang="en-US" sz="1800" b="0" strike="noStrike" spc="-1" dirty="0">
                <a:solidFill>
                  <a:srgbClr val="BB244A"/>
                </a:solidFill>
                <a:latin typeface="TT Fors Bold"/>
                <a:ea typeface="DejaVu Sans"/>
              </a:rPr>
            </a:br>
            <a:r>
              <a:rPr lang="en-US" sz="1800" b="0" strike="noStrike" spc="-1" dirty="0">
                <a:solidFill>
                  <a:srgbClr val="BB244A"/>
                </a:solidFill>
                <a:latin typeface="TT Fors Bold"/>
                <a:ea typeface="DejaVu Sans"/>
              </a:rPr>
              <a:t>9 LIVELLI</a:t>
            </a: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Grafik 1" descr="Wasser mit einfarbiger Füllung">
            <a:extLst>
              <a:ext uri="{FF2B5EF4-FFF2-40B4-BE49-F238E27FC236}">
                <a16:creationId xmlns:a16="http://schemas.microsoft.com/office/drawing/2014/main" id="{DB0B6AFF-1421-1955-CC63-E0B3F3914D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5535" y="2988816"/>
            <a:ext cx="651725" cy="65172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eck 3"/>
          <p:cNvSpPr/>
          <p:nvPr/>
        </p:nvSpPr>
        <p:spPr>
          <a:xfrm>
            <a:off x="729000" y="1080"/>
            <a:ext cx="5398920" cy="9905040"/>
          </a:xfrm>
          <a:prstGeom prst="rect">
            <a:avLst/>
          </a:prstGeom>
          <a:solidFill>
            <a:srgbClr val="BB244A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54" name="Textfeld 4"/>
          <p:cNvSpPr/>
          <p:nvPr/>
        </p:nvSpPr>
        <p:spPr>
          <a:xfrm>
            <a:off x="540000" y="618120"/>
            <a:ext cx="5760000" cy="175287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5400" b="0" strike="noStrike" spc="-1" dirty="0" err="1">
                <a:solidFill>
                  <a:srgbClr val="F5DF4D"/>
                </a:solidFill>
                <a:latin typeface="TT Fors Bold"/>
                <a:ea typeface="DejaVu Sans"/>
              </a:rPr>
              <a:t>Abitanti</a:t>
            </a:r>
            <a:r>
              <a:rPr lang="de-DE" sz="5400" b="0" strike="noStrike" spc="-1" dirty="0">
                <a:solidFill>
                  <a:srgbClr val="F5DF4D"/>
                </a:solidFill>
                <a:latin typeface="TT Fors Bold"/>
                <a:ea typeface="DejaVu Sans"/>
              </a:rPr>
              <a:t> </a:t>
            </a:r>
            <a:endParaRPr lang="it-IT" sz="5400" b="0" strike="noStrike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de-DE" sz="5400" b="0" strike="noStrike" spc="-1" dirty="0">
                <a:solidFill>
                  <a:srgbClr val="F5DF4D"/>
                </a:solidFill>
                <a:latin typeface="TT Fors Bold"/>
                <a:ea typeface="DejaVu Sans"/>
              </a:rPr>
              <a:t>di Greenwood</a:t>
            </a:r>
            <a:endParaRPr lang="it-IT" sz="5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Textfeld 5"/>
          <p:cNvSpPr/>
          <p:nvPr/>
        </p:nvSpPr>
        <p:spPr>
          <a:xfrm>
            <a:off x="965880" y="178200"/>
            <a:ext cx="49572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2400" b="0" strike="noStrike" spc="-1">
                <a:solidFill>
                  <a:srgbClr val="6BCBDE"/>
                </a:solidFill>
                <a:latin typeface="TT Fors Bold"/>
                <a:ea typeface="DejaVu Sans"/>
              </a:rPr>
              <a:t>RUOLO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Rechteck 6"/>
          <p:cNvSpPr/>
          <p:nvPr/>
        </p:nvSpPr>
        <p:spPr>
          <a:xfrm>
            <a:off x="-495720" y="-180360"/>
            <a:ext cx="7848720" cy="7739280"/>
          </a:xfrm>
          <a:prstGeom prst="rect">
            <a:avLst/>
          </a:prstGeom>
          <a:noFill/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57" name="Textfeld 7"/>
          <p:cNvSpPr/>
          <p:nvPr/>
        </p:nvSpPr>
        <p:spPr>
          <a:xfrm>
            <a:off x="1299960" y="3031645"/>
            <a:ext cx="4519440" cy="2833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F5DF4D"/>
              </a:buClr>
              <a:buFont typeface="Arial"/>
              <a:buChar char="•"/>
            </a:pPr>
            <a:r>
              <a:rPr lang="en-US" sz="1800" b="0" strike="noStrike" spc="-1" dirty="0" err="1">
                <a:solidFill>
                  <a:srgbClr val="F5DF4D"/>
                </a:solidFill>
                <a:latin typeface="TT Fors"/>
                <a:ea typeface="DejaVu Sans"/>
              </a:rPr>
              <a:t>Volete</a:t>
            </a: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F5DF4D"/>
                </a:solidFill>
                <a:latin typeface="TT Fors"/>
                <a:ea typeface="DejaVu Sans"/>
              </a:rPr>
              <a:t>una</a:t>
            </a: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F5DF4D"/>
                </a:solidFill>
                <a:latin typeface="TT Fors"/>
                <a:ea typeface="DejaVu Sans"/>
              </a:rPr>
              <a:t>gestione</a:t>
            </a: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F5DF4D"/>
                </a:solidFill>
                <a:latin typeface="TT Fors"/>
                <a:ea typeface="DejaVu Sans"/>
              </a:rPr>
              <a:t>sostenibile</a:t>
            </a: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F5DF4D"/>
                </a:solidFill>
                <a:latin typeface="TT Fors"/>
                <a:ea typeface="DejaVu Sans"/>
              </a:rPr>
              <a:t>dell’acqua</a:t>
            </a: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.</a:t>
            </a: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F5DF4D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La </a:t>
            </a:r>
            <a:r>
              <a:rPr lang="en-US" sz="1800" b="0" strike="noStrike" spc="-1" dirty="0" err="1">
                <a:solidFill>
                  <a:srgbClr val="F5DF4D"/>
                </a:solidFill>
                <a:latin typeface="TT Fors"/>
                <a:ea typeface="DejaVu Sans"/>
              </a:rPr>
              <a:t>metà</a:t>
            </a: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 di </a:t>
            </a:r>
            <a:r>
              <a:rPr lang="en-US" sz="1800" b="0" strike="noStrike" spc="-1" dirty="0" err="1">
                <a:solidFill>
                  <a:srgbClr val="F5DF4D"/>
                </a:solidFill>
                <a:latin typeface="TT Fors"/>
                <a:ea typeface="DejaVu Sans"/>
              </a:rPr>
              <a:t>voi</a:t>
            </a: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 è </a:t>
            </a:r>
            <a:r>
              <a:rPr lang="en-US" sz="1800" b="0" strike="noStrike" spc="-1" dirty="0" err="1">
                <a:solidFill>
                  <a:srgbClr val="F5DF4D"/>
                </a:solidFill>
                <a:latin typeface="TT Fors"/>
                <a:ea typeface="DejaVu Sans"/>
              </a:rPr>
              <a:t>strettamente</a:t>
            </a: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F5DF4D"/>
                </a:solidFill>
                <a:latin typeface="TT Fors"/>
                <a:ea typeface="DejaVu Sans"/>
              </a:rPr>
              <a:t>legata</a:t>
            </a: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F5DF4D"/>
                </a:solidFill>
                <a:latin typeface="TT Fors"/>
                <a:ea typeface="DejaVu Sans"/>
              </a:rPr>
              <a:t>all’allevamento</a:t>
            </a: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 di </a:t>
            </a:r>
            <a:r>
              <a:rPr lang="en-US" sz="1800" b="0" strike="noStrike" spc="-1" dirty="0" err="1">
                <a:solidFill>
                  <a:srgbClr val="F5DF4D"/>
                </a:solidFill>
                <a:latin typeface="TT Fors"/>
                <a:ea typeface="DejaVu Sans"/>
              </a:rPr>
              <a:t>bestiame</a:t>
            </a: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 da </a:t>
            </a:r>
            <a:r>
              <a:rPr lang="en-US" sz="1800" b="0" strike="noStrike" spc="-1" dirty="0" err="1">
                <a:solidFill>
                  <a:srgbClr val="F5DF4D"/>
                </a:solidFill>
                <a:latin typeface="TT Fors"/>
                <a:ea typeface="DejaVu Sans"/>
              </a:rPr>
              <a:t>generazioni</a:t>
            </a: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.</a:t>
            </a: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F5DF4D"/>
              </a:buClr>
              <a:buFont typeface="Arial"/>
              <a:buChar char="•"/>
            </a:pPr>
            <a:r>
              <a:rPr lang="en-US" sz="1800" b="0" strike="noStrike" spc="-1" dirty="0" err="1">
                <a:solidFill>
                  <a:srgbClr val="F5DF4D"/>
                </a:solidFill>
                <a:latin typeface="TT Fors"/>
                <a:ea typeface="DejaVu Sans"/>
              </a:rPr>
              <a:t>Molti</a:t>
            </a: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F5DF4D"/>
                </a:solidFill>
                <a:latin typeface="TT Fors"/>
                <a:ea typeface="DejaVu Sans"/>
              </a:rPr>
              <a:t>fanno</a:t>
            </a: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F5DF4D"/>
                </a:solidFill>
                <a:latin typeface="TT Fors"/>
                <a:ea typeface="DejaVu Sans"/>
              </a:rPr>
              <a:t>grandi</a:t>
            </a: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F5DF4D"/>
                </a:solidFill>
                <a:latin typeface="TT Fors"/>
                <a:ea typeface="DejaVu Sans"/>
              </a:rPr>
              <a:t>sforzi</a:t>
            </a: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 per vivere in modo </a:t>
            </a:r>
            <a:r>
              <a:rPr lang="en-US" sz="1800" b="0" strike="noStrike" spc="-1" dirty="0" err="1">
                <a:solidFill>
                  <a:srgbClr val="F5DF4D"/>
                </a:solidFill>
                <a:latin typeface="TT Fors"/>
                <a:ea typeface="DejaVu Sans"/>
              </a:rPr>
              <a:t>sostenibile</a:t>
            </a: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 e </a:t>
            </a:r>
            <a:r>
              <a:rPr lang="en-US" sz="1800" b="0" strike="noStrike" spc="-1" dirty="0" err="1">
                <a:solidFill>
                  <a:srgbClr val="F5DF4D"/>
                </a:solidFill>
                <a:latin typeface="TT Fors"/>
                <a:ea typeface="DejaVu Sans"/>
              </a:rPr>
              <a:t>affrontare</a:t>
            </a: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 la </a:t>
            </a:r>
            <a:r>
              <a:rPr lang="en-US" sz="1800" b="0" strike="noStrike" spc="-1" dirty="0" err="1">
                <a:solidFill>
                  <a:srgbClr val="F5DF4D"/>
                </a:solidFill>
                <a:latin typeface="TT Fors"/>
                <a:ea typeface="DejaVu Sans"/>
              </a:rPr>
              <a:t>scarsità</a:t>
            </a: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F5DF4D"/>
                </a:solidFill>
                <a:latin typeface="TT Fors"/>
                <a:ea typeface="DejaVu Sans"/>
              </a:rPr>
              <a:t>d’acqua</a:t>
            </a: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F5DF4D"/>
                </a:solidFill>
                <a:latin typeface="TT Fors"/>
                <a:ea typeface="DejaVu Sans"/>
              </a:rPr>
              <a:t>nella</a:t>
            </a: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F5DF4D"/>
                </a:solidFill>
                <a:latin typeface="TT Fors"/>
                <a:ea typeface="DejaVu Sans"/>
              </a:rPr>
              <a:t>regione</a:t>
            </a:r>
            <a:r>
              <a:rPr lang="en-US" sz="1800" b="0" strike="noStrike" spc="-1" dirty="0">
                <a:solidFill>
                  <a:srgbClr val="F5DF4D"/>
                </a:solidFill>
                <a:latin typeface="TT Fors"/>
                <a:ea typeface="DejaVu Sans"/>
              </a:rPr>
              <a:t>.</a:t>
            </a: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Rechteck 111"/>
          <p:cNvSpPr/>
          <p:nvPr/>
        </p:nvSpPr>
        <p:spPr>
          <a:xfrm>
            <a:off x="1616400" y="2386768"/>
            <a:ext cx="428904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F5DF4D"/>
                </a:solidFill>
                <a:latin typeface="TT Fors Bold"/>
                <a:ea typeface="DejaVu Sans"/>
              </a:rPr>
              <a:t>ACQUA NECESSARIA IN 3 ANNI: 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F5DF4D"/>
                </a:solidFill>
                <a:latin typeface="TT Fors Bold"/>
                <a:ea typeface="DejaVu Sans"/>
              </a:rPr>
              <a:t>6 LIVELLI</a:t>
            </a: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Grafik 3" descr="Wasser mit einfarbiger Füllung">
            <a:extLst>
              <a:ext uri="{FF2B5EF4-FFF2-40B4-BE49-F238E27FC236}">
                <a16:creationId xmlns:a16="http://schemas.microsoft.com/office/drawing/2014/main" id="{D8CD86EE-EBD7-9C88-E47F-630C9A8CEE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1424" y="2363983"/>
            <a:ext cx="595143" cy="59514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Rechteck 3"/>
          <p:cNvSpPr/>
          <p:nvPr/>
        </p:nvSpPr>
        <p:spPr>
          <a:xfrm>
            <a:off x="541080" y="0"/>
            <a:ext cx="5398920" cy="9905040"/>
          </a:xfrm>
          <a:prstGeom prst="rect">
            <a:avLst/>
          </a:prstGeom>
          <a:solidFill>
            <a:srgbClr val="F5DF4D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rgbClr val="BB244A"/>
              </a:solidFill>
              <a:latin typeface="Calibri"/>
              <a:ea typeface="DejaVu Sans"/>
            </a:endParaRPr>
          </a:p>
        </p:txBody>
      </p:sp>
      <p:sp>
        <p:nvSpPr>
          <p:cNvPr id="161" name="Textfeld 4"/>
          <p:cNvSpPr/>
          <p:nvPr/>
        </p:nvSpPr>
        <p:spPr>
          <a:xfrm>
            <a:off x="459720" y="781017"/>
            <a:ext cx="5760000" cy="15682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4800" b="0" strike="noStrike" spc="-1" dirty="0" err="1">
                <a:solidFill>
                  <a:srgbClr val="BB244A"/>
                </a:solidFill>
                <a:latin typeface="TT Fors Bold"/>
                <a:ea typeface="DejaVu Sans"/>
              </a:rPr>
              <a:t>Allevamento</a:t>
            </a:r>
            <a:r>
              <a:rPr lang="de-DE" sz="4800" b="0" strike="noStrike" spc="-1" dirty="0">
                <a:solidFill>
                  <a:srgbClr val="BB244A"/>
                </a:solidFill>
                <a:latin typeface="TT Fors Bold"/>
                <a:ea typeface="DejaVu Sans"/>
              </a:rPr>
              <a:t> </a:t>
            </a:r>
            <a:endParaRPr lang="it-IT" sz="4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de-DE" sz="4800" b="0" strike="noStrike" spc="-1" dirty="0">
                <a:solidFill>
                  <a:srgbClr val="BB244A"/>
                </a:solidFill>
                <a:latin typeface="TT Fors Bold"/>
                <a:ea typeface="DejaVu Sans"/>
              </a:rPr>
              <a:t>di </a:t>
            </a:r>
            <a:r>
              <a:rPr lang="de-DE" sz="4800" b="0" strike="noStrike" spc="-1" dirty="0" err="1">
                <a:solidFill>
                  <a:srgbClr val="BB244A"/>
                </a:solidFill>
                <a:latin typeface="TT Fors Bold"/>
                <a:ea typeface="DejaVu Sans"/>
              </a:rPr>
              <a:t>bestiame</a:t>
            </a:r>
            <a:endParaRPr lang="it-IT" sz="4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Textfeld 5"/>
          <p:cNvSpPr/>
          <p:nvPr/>
        </p:nvSpPr>
        <p:spPr>
          <a:xfrm>
            <a:off x="965880" y="178200"/>
            <a:ext cx="49572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2400" b="0" strike="noStrike" spc="-1">
                <a:solidFill>
                  <a:srgbClr val="66C3A8"/>
                </a:solidFill>
                <a:latin typeface="TT Fors Bold"/>
                <a:ea typeface="DejaVu Sans"/>
              </a:rPr>
              <a:t>RUOLO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Rechteck 6"/>
          <p:cNvSpPr/>
          <p:nvPr/>
        </p:nvSpPr>
        <p:spPr>
          <a:xfrm>
            <a:off x="-495720" y="-180360"/>
            <a:ext cx="7848720" cy="7739280"/>
          </a:xfrm>
          <a:prstGeom prst="rect">
            <a:avLst/>
          </a:prstGeom>
          <a:noFill/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rgbClr val="BB244A"/>
              </a:solidFill>
              <a:latin typeface="Calibri"/>
              <a:ea typeface="DejaVu Sans"/>
            </a:endParaRPr>
          </a:p>
        </p:txBody>
      </p:sp>
      <p:sp>
        <p:nvSpPr>
          <p:cNvPr id="164" name="Textfeld 7"/>
          <p:cNvSpPr/>
          <p:nvPr/>
        </p:nvSpPr>
        <p:spPr>
          <a:xfrm>
            <a:off x="1193924" y="3006717"/>
            <a:ext cx="4519440" cy="283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Impresa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familiare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di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quarta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generazione</a:t>
            </a: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Fattore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economico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importante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Dipendenti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: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alcune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persone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della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regione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e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molti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lavoratori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stagionali</a:t>
            </a: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Le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aree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di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pascolo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per il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bestiame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dipendono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da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una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fonte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di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acqua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sana. </a:t>
            </a: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Textfeld 1"/>
          <p:cNvSpPr/>
          <p:nvPr/>
        </p:nvSpPr>
        <p:spPr>
          <a:xfrm>
            <a:off x="965880" y="178200"/>
            <a:ext cx="49572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Rechteck 118"/>
          <p:cNvSpPr/>
          <p:nvPr/>
        </p:nvSpPr>
        <p:spPr>
          <a:xfrm>
            <a:off x="1545398" y="2347080"/>
            <a:ext cx="450792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BB244A"/>
                </a:solidFill>
                <a:latin typeface="TT Fors Bold"/>
                <a:ea typeface="DejaVu Sans"/>
              </a:rPr>
              <a:t>ACQUA NECESSARIA IN 3 ANNI: </a:t>
            </a:r>
            <a:br>
              <a:rPr lang="en-US" sz="1800" b="0" strike="noStrike" spc="-1" dirty="0">
                <a:solidFill>
                  <a:srgbClr val="BB244A"/>
                </a:solidFill>
                <a:latin typeface="TT Fors Bold"/>
                <a:ea typeface="DejaVu Sans"/>
              </a:rPr>
            </a:br>
            <a:r>
              <a:rPr lang="en-US" sz="1800" b="0" strike="noStrike" spc="-1" dirty="0">
                <a:solidFill>
                  <a:srgbClr val="BB244A"/>
                </a:solidFill>
                <a:latin typeface="TT Fors Bold"/>
                <a:ea typeface="DejaVu Sans"/>
              </a:rPr>
              <a:t>6 LIVELLI</a:t>
            </a: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Grafik 3" descr="Wasser mit einfarbiger Füllung">
            <a:extLst>
              <a:ext uri="{FF2B5EF4-FFF2-40B4-BE49-F238E27FC236}">
                <a16:creationId xmlns:a16="http://schemas.microsoft.com/office/drawing/2014/main" id="{6012A5BF-3F19-477D-E859-262C0B518E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1424" y="2363983"/>
            <a:ext cx="595143" cy="59514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Rechteck 3"/>
          <p:cNvSpPr/>
          <p:nvPr/>
        </p:nvSpPr>
        <p:spPr>
          <a:xfrm>
            <a:off x="720000" y="1080"/>
            <a:ext cx="5398920" cy="9905040"/>
          </a:xfrm>
          <a:prstGeom prst="rect">
            <a:avLst/>
          </a:prstGeom>
          <a:solidFill>
            <a:srgbClr val="66C3A8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rgbClr val="BB244A"/>
              </a:solidFill>
              <a:latin typeface="Calibri"/>
              <a:ea typeface="DejaVu Sans"/>
            </a:endParaRPr>
          </a:p>
        </p:txBody>
      </p:sp>
      <p:sp>
        <p:nvSpPr>
          <p:cNvPr id="169" name="Textfeld 4"/>
          <p:cNvSpPr/>
          <p:nvPr/>
        </p:nvSpPr>
        <p:spPr>
          <a:xfrm>
            <a:off x="965880" y="618120"/>
            <a:ext cx="4957200" cy="1918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6000" b="0" strike="noStrike" spc="-1">
                <a:solidFill>
                  <a:srgbClr val="BB244A"/>
                </a:solidFill>
                <a:latin typeface="TT Fors Bold"/>
                <a:ea typeface="DejaVu Sans"/>
              </a:rPr>
              <a:t>Palude protetta</a:t>
            </a:r>
            <a:endParaRPr lang="it-IT" sz="6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Textfeld 5"/>
          <p:cNvSpPr/>
          <p:nvPr/>
        </p:nvSpPr>
        <p:spPr>
          <a:xfrm>
            <a:off x="965880" y="178200"/>
            <a:ext cx="4957200" cy="460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1" name="Rechteck 6"/>
          <p:cNvSpPr/>
          <p:nvPr/>
        </p:nvSpPr>
        <p:spPr>
          <a:xfrm>
            <a:off x="-495720" y="-180360"/>
            <a:ext cx="7848720" cy="7739280"/>
          </a:xfrm>
          <a:prstGeom prst="rect">
            <a:avLst/>
          </a:prstGeom>
          <a:noFill/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rgbClr val="BB244A"/>
              </a:solidFill>
              <a:latin typeface="Calibri"/>
              <a:ea typeface="DejaVu Sans"/>
            </a:endParaRPr>
          </a:p>
        </p:txBody>
      </p:sp>
      <p:sp>
        <p:nvSpPr>
          <p:cNvPr id="172" name="Textfeld 7"/>
          <p:cNvSpPr/>
          <p:nvPr/>
        </p:nvSpPr>
        <p:spPr>
          <a:xfrm>
            <a:off x="1403640" y="3397617"/>
            <a:ext cx="4519440" cy="2559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Ecologicamente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preziosa</a:t>
            </a: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È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importante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che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la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palude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sua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integra e sana per il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ricarico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delle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falde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acquifere</a:t>
            </a: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Funziona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solo con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almeno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due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livelli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d’acqua</a:t>
            </a: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Se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si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prosciuga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,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può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essere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distribuita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solo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metà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dell’acqua</a:t>
            </a:r>
            <a:r>
              <a:rPr lang="en-US" sz="1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prevista</a:t>
            </a: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Rechteck 125"/>
          <p:cNvSpPr/>
          <p:nvPr/>
        </p:nvSpPr>
        <p:spPr>
          <a:xfrm>
            <a:off x="1543367" y="2752740"/>
            <a:ext cx="471888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BB244A"/>
                </a:solidFill>
                <a:latin typeface="TT Fors Bold"/>
                <a:ea typeface="DejaVu Sans"/>
              </a:rPr>
              <a:t>ACQUA NECESSARIA IN 3 ANNI: </a:t>
            </a:r>
            <a:br>
              <a:rPr lang="en-US" sz="1800" b="0" strike="noStrike" spc="-1" dirty="0">
                <a:solidFill>
                  <a:srgbClr val="BB244A"/>
                </a:solidFill>
                <a:latin typeface="TT Fors Bold"/>
                <a:ea typeface="DejaVu Sans"/>
              </a:rPr>
            </a:br>
            <a:r>
              <a:rPr lang="en-US" sz="1800" b="0" strike="noStrike" spc="-1" dirty="0">
                <a:solidFill>
                  <a:srgbClr val="BB244A"/>
                </a:solidFill>
                <a:latin typeface="TT Fors Bold"/>
                <a:ea typeface="DejaVu Sans"/>
              </a:rPr>
              <a:t>6 LIVELLI</a:t>
            </a: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Grafik 1" descr="Wasser mit einfarbiger Füllung">
            <a:extLst>
              <a:ext uri="{FF2B5EF4-FFF2-40B4-BE49-F238E27FC236}">
                <a16:creationId xmlns:a16="http://schemas.microsoft.com/office/drawing/2014/main" id="{0E6E3B3F-4967-336D-4B6B-9C4D7EA9A1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5879" y="2745891"/>
            <a:ext cx="651725" cy="651725"/>
          </a:xfrm>
          <a:prstGeom prst="rect">
            <a:avLst/>
          </a:prstGeom>
        </p:spPr>
      </p:pic>
      <p:sp>
        <p:nvSpPr>
          <p:cNvPr id="3" name="Textfeld 5">
            <a:extLst>
              <a:ext uri="{FF2B5EF4-FFF2-40B4-BE49-F238E27FC236}">
                <a16:creationId xmlns:a16="http://schemas.microsoft.com/office/drawing/2014/main" id="{C80DDEB7-636D-6934-C1A6-0E01422A219F}"/>
              </a:ext>
            </a:extLst>
          </p:cNvPr>
          <p:cNvSpPr/>
          <p:nvPr/>
        </p:nvSpPr>
        <p:spPr>
          <a:xfrm>
            <a:off x="965880" y="178200"/>
            <a:ext cx="495720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2400" b="0" strike="noStrike" spc="-1" dirty="0">
                <a:solidFill>
                  <a:srgbClr val="F5DF4D"/>
                </a:solidFill>
                <a:latin typeface="TT Fors Bold"/>
                <a:ea typeface="DejaVu Sans"/>
              </a:rPr>
              <a:t>RUOLO</a:t>
            </a:r>
            <a:endParaRPr lang="it-IT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hteck 38"/>
          <p:cNvSpPr/>
          <p:nvPr/>
        </p:nvSpPr>
        <p:spPr>
          <a:xfrm>
            <a:off x="1080000" y="6120000"/>
            <a:ext cx="1259280" cy="125928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8" name="Rechteck 40"/>
          <p:cNvSpPr/>
          <p:nvPr/>
        </p:nvSpPr>
        <p:spPr>
          <a:xfrm>
            <a:off x="1188000" y="6192000"/>
            <a:ext cx="611280" cy="973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strike="noStrike" spc="-1">
                <a:solidFill>
                  <a:srgbClr val="6BCBDE"/>
                </a:solidFill>
                <a:latin typeface="TT Fors Bold"/>
                <a:ea typeface="DejaVu Sans"/>
              </a:rPr>
              <a:t>6</a:t>
            </a:r>
            <a:endParaRPr lang="it-IT" sz="5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hteck 41"/>
          <p:cNvSpPr/>
          <p:nvPr/>
        </p:nvSpPr>
        <p:spPr>
          <a:xfrm>
            <a:off x="2700000" y="6120000"/>
            <a:ext cx="1259280" cy="125928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1" name="Rechteck 43"/>
          <p:cNvSpPr/>
          <p:nvPr/>
        </p:nvSpPr>
        <p:spPr>
          <a:xfrm>
            <a:off x="2808000" y="6192000"/>
            <a:ext cx="611280" cy="973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strike="noStrike" spc="-1">
                <a:solidFill>
                  <a:srgbClr val="6BCBDE"/>
                </a:solidFill>
                <a:latin typeface="TT Fors Bold"/>
                <a:ea typeface="DejaVu Sans"/>
              </a:rPr>
              <a:t>6</a:t>
            </a:r>
            <a:endParaRPr lang="it-IT" sz="5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Rechteck 44"/>
          <p:cNvSpPr/>
          <p:nvPr/>
        </p:nvSpPr>
        <p:spPr>
          <a:xfrm>
            <a:off x="1080000" y="2880000"/>
            <a:ext cx="1259280" cy="125928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4" name="Rechteck 46"/>
          <p:cNvSpPr/>
          <p:nvPr/>
        </p:nvSpPr>
        <p:spPr>
          <a:xfrm>
            <a:off x="1188000" y="2988000"/>
            <a:ext cx="611280" cy="973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strike="noStrike" spc="-1">
                <a:solidFill>
                  <a:srgbClr val="6BCBDE"/>
                </a:solidFill>
                <a:latin typeface="TT Fors Bold"/>
                <a:ea typeface="DejaVu Sans"/>
              </a:rPr>
              <a:t>4</a:t>
            </a:r>
            <a:endParaRPr lang="it-IT" sz="5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Rechteck 47"/>
          <p:cNvSpPr/>
          <p:nvPr/>
        </p:nvSpPr>
        <p:spPr>
          <a:xfrm>
            <a:off x="2700000" y="2880000"/>
            <a:ext cx="1259280" cy="125928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7" name="Rechteck 49"/>
          <p:cNvSpPr/>
          <p:nvPr/>
        </p:nvSpPr>
        <p:spPr>
          <a:xfrm>
            <a:off x="2808000" y="2952000"/>
            <a:ext cx="611280" cy="973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strike="noStrike" spc="-1">
                <a:solidFill>
                  <a:srgbClr val="6BCBDE"/>
                </a:solidFill>
                <a:latin typeface="TT Fors Bold"/>
                <a:ea typeface="DejaVu Sans"/>
              </a:rPr>
              <a:t>4</a:t>
            </a:r>
            <a:endParaRPr lang="it-IT" sz="5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Rechteck 50"/>
          <p:cNvSpPr/>
          <p:nvPr/>
        </p:nvSpPr>
        <p:spPr>
          <a:xfrm>
            <a:off x="1080000" y="4500000"/>
            <a:ext cx="1259280" cy="125928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0" name="Rechteck 52"/>
          <p:cNvSpPr/>
          <p:nvPr/>
        </p:nvSpPr>
        <p:spPr>
          <a:xfrm>
            <a:off x="1188000" y="4572000"/>
            <a:ext cx="611280" cy="973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strike="noStrike" spc="-1">
                <a:solidFill>
                  <a:srgbClr val="6BCBDE"/>
                </a:solidFill>
                <a:latin typeface="TT Fors Bold"/>
                <a:ea typeface="DejaVu Sans"/>
              </a:rPr>
              <a:t>5</a:t>
            </a:r>
            <a:endParaRPr lang="it-IT" sz="5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Rechteck 53"/>
          <p:cNvSpPr/>
          <p:nvPr/>
        </p:nvSpPr>
        <p:spPr>
          <a:xfrm>
            <a:off x="2700000" y="4500000"/>
            <a:ext cx="1259280" cy="125928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3" name="Rechteck 55"/>
          <p:cNvSpPr/>
          <p:nvPr/>
        </p:nvSpPr>
        <p:spPr>
          <a:xfrm>
            <a:off x="2808000" y="4572000"/>
            <a:ext cx="611280" cy="973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strike="noStrike" spc="-1">
                <a:solidFill>
                  <a:srgbClr val="6BCBDE"/>
                </a:solidFill>
                <a:latin typeface="TT Fors Bold"/>
                <a:ea typeface="DejaVu Sans"/>
              </a:rPr>
              <a:t>5</a:t>
            </a:r>
            <a:endParaRPr lang="it-IT" sz="5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4" name="Grafik 56"/>
          <p:cNvPicPr/>
          <p:nvPr/>
        </p:nvPicPr>
        <p:blipFill>
          <a:blip r:embed="rId2"/>
          <a:stretch/>
        </p:blipFill>
        <p:spPr>
          <a:xfrm>
            <a:off x="3780000" y="395640"/>
            <a:ext cx="3061440" cy="1244160"/>
          </a:xfrm>
          <a:prstGeom prst="rect">
            <a:avLst/>
          </a:prstGeom>
          <a:ln w="0">
            <a:noFill/>
          </a:ln>
        </p:spPr>
      </p:pic>
      <p:sp>
        <p:nvSpPr>
          <p:cNvPr id="105" name="Rechteck 57"/>
          <p:cNvSpPr/>
          <p:nvPr/>
        </p:nvSpPr>
        <p:spPr>
          <a:xfrm>
            <a:off x="540000" y="1640520"/>
            <a:ext cx="3910680" cy="54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500" b="0" strike="noStrike" spc="-1">
                <a:solidFill>
                  <a:srgbClr val="000000"/>
                </a:solidFill>
                <a:latin typeface="TT Fors"/>
                <a:ea typeface="Microsoft YaHei"/>
              </a:rPr>
              <a:t>Dadi dell’acqua,</a:t>
            </a:r>
            <a:endParaRPr lang="it-IT" sz="15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500" b="0" strike="noStrike" spc="-1">
                <a:solidFill>
                  <a:srgbClr val="000000"/>
                </a:solidFill>
                <a:latin typeface="TT Fors"/>
                <a:ea typeface="Microsoft YaHei"/>
              </a:rPr>
              <a:t>Stampare su carta adesiva</a:t>
            </a:r>
            <a:endParaRPr lang="it-IT" sz="15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6" name="Grafik 224" descr="Schere"/>
          <p:cNvPicPr/>
          <p:nvPr/>
        </p:nvPicPr>
        <p:blipFill>
          <a:blip r:embed="rId3"/>
          <a:stretch/>
        </p:blipFill>
        <p:spPr>
          <a:xfrm rot="13668000">
            <a:off x="613080" y="2346840"/>
            <a:ext cx="353880" cy="353880"/>
          </a:xfrm>
          <a:prstGeom prst="rect">
            <a:avLst/>
          </a:prstGeom>
          <a:ln w="0">
            <a:noFill/>
          </a:ln>
        </p:spPr>
      </p:pic>
      <p:sp>
        <p:nvSpPr>
          <p:cNvPr id="107" name="Gerader Verbinder 4"/>
          <p:cNvSpPr/>
          <p:nvPr/>
        </p:nvSpPr>
        <p:spPr>
          <a:xfrm>
            <a:off x="935280" y="2533680"/>
            <a:ext cx="1093320" cy="360"/>
          </a:xfrm>
          <a:prstGeom prst="line">
            <a:avLst/>
          </a:prstGeom>
          <a:ln w="9360">
            <a:solidFill>
              <a:srgbClr val="000000"/>
            </a:solidFill>
            <a:prstDash val="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t" anchorCtr="1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8" name="Textfeld 2"/>
          <p:cNvSpPr/>
          <p:nvPr/>
        </p:nvSpPr>
        <p:spPr>
          <a:xfrm>
            <a:off x="540000" y="576000"/>
            <a:ext cx="3676320" cy="828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800" b="0" strike="noStrike" spc="-1">
                <a:solidFill>
                  <a:srgbClr val="BF0041"/>
                </a:solidFill>
                <a:latin typeface="TT Fors Bold"/>
                <a:ea typeface="DejaVu Sans"/>
              </a:rPr>
              <a:t>Gestione sostenibile dell’acqua</a:t>
            </a: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Grafik 3" descr="Wasser mit einfarbiger Füllung">
            <a:extLst>
              <a:ext uri="{FF2B5EF4-FFF2-40B4-BE49-F238E27FC236}">
                <a16:creationId xmlns:a16="http://schemas.microsoft.com/office/drawing/2014/main" id="{91B05D10-C04A-6BD1-760E-0DD9BD3F34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52140" y="3079543"/>
            <a:ext cx="826200" cy="826200"/>
          </a:xfrm>
          <a:prstGeom prst="rect">
            <a:avLst/>
          </a:prstGeom>
        </p:spPr>
      </p:pic>
      <p:pic>
        <p:nvPicPr>
          <p:cNvPr id="3" name="Grafik 3" descr="Wasser mit einfarbiger Füllung">
            <a:extLst>
              <a:ext uri="{FF2B5EF4-FFF2-40B4-BE49-F238E27FC236}">
                <a16:creationId xmlns:a16="http://schemas.microsoft.com/office/drawing/2014/main" id="{B24B5E13-F24D-C80C-3A96-E15A576E5A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70115" y="3079543"/>
            <a:ext cx="826200" cy="826200"/>
          </a:xfrm>
          <a:prstGeom prst="rect">
            <a:avLst/>
          </a:prstGeom>
        </p:spPr>
      </p:pic>
      <p:pic>
        <p:nvPicPr>
          <p:cNvPr id="4" name="Grafik 3" descr="Wasser mit einfarbiger Füllung">
            <a:extLst>
              <a:ext uri="{FF2B5EF4-FFF2-40B4-BE49-F238E27FC236}">
                <a16:creationId xmlns:a16="http://schemas.microsoft.com/office/drawing/2014/main" id="{D26AC137-8C80-C822-0FE0-2B09ECCB7C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52140" y="4699543"/>
            <a:ext cx="826200" cy="826200"/>
          </a:xfrm>
          <a:prstGeom prst="rect">
            <a:avLst/>
          </a:prstGeom>
        </p:spPr>
      </p:pic>
      <p:pic>
        <p:nvPicPr>
          <p:cNvPr id="5" name="Grafik 3" descr="Wasser mit einfarbiger Füllung">
            <a:extLst>
              <a:ext uri="{FF2B5EF4-FFF2-40B4-BE49-F238E27FC236}">
                <a16:creationId xmlns:a16="http://schemas.microsoft.com/office/drawing/2014/main" id="{4C15E658-227F-6A0F-67BD-E96E217BB2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90860" y="4701995"/>
            <a:ext cx="826200" cy="826200"/>
          </a:xfrm>
          <a:prstGeom prst="rect">
            <a:avLst/>
          </a:prstGeom>
        </p:spPr>
      </p:pic>
      <p:pic>
        <p:nvPicPr>
          <p:cNvPr id="6" name="Grafik 3" descr="Wasser mit einfarbiger Füllung">
            <a:extLst>
              <a:ext uri="{FF2B5EF4-FFF2-40B4-BE49-F238E27FC236}">
                <a16:creationId xmlns:a16="http://schemas.microsoft.com/office/drawing/2014/main" id="{2C5F35F7-90B8-7DDA-7EF2-A0D15D7496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65446" y="6288454"/>
            <a:ext cx="826200" cy="826200"/>
          </a:xfrm>
          <a:prstGeom prst="rect">
            <a:avLst/>
          </a:prstGeom>
        </p:spPr>
      </p:pic>
      <p:pic>
        <p:nvPicPr>
          <p:cNvPr id="7" name="Grafik 3" descr="Wasser mit einfarbiger Füllung">
            <a:extLst>
              <a:ext uri="{FF2B5EF4-FFF2-40B4-BE49-F238E27FC236}">
                <a16:creationId xmlns:a16="http://schemas.microsoft.com/office/drawing/2014/main" id="{6D132628-C11B-E0C5-4F56-886BAE8CD9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62698" y="6288454"/>
            <a:ext cx="826200" cy="82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Rechteck 1"/>
          <p:cNvSpPr/>
          <p:nvPr/>
        </p:nvSpPr>
        <p:spPr>
          <a:xfrm>
            <a:off x="9360" y="-5760"/>
            <a:ext cx="6847920" cy="9905040"/>
          </a:xfrm>
          <a:prstGeom prst="rect">
            <a:avLst/>
          </a:prstGeom>
          <a:solidFill>
            <a:srgbClr val="6BCBDE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rgbClr val="BB244A"/>
              </a:solidFill>
              <a:latin typeface="Calibri"/>
              <a:ea typeface="DejaVu Sans"/>
            </a:endParaRPr>
          </a:p>
        </p:txBody>
      </p:sp>
      <p:sp>
        <p:nvSpPr>
          <p:cNvPr id="110" name="Textfeld 6"/>
          <p:cNvSpPr/>
          <p:nvPr/>
        </p:nvSpPr>
        <p:spPr>
          <a:xfrm>
            <a:off x="965880" y="618120"/>
            <a:ext cx="4957200" cy="2832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4000" b="0" strike="noStrike" spc="-1">
                <a:solidFill>
                  <a:srgbClr val="BB244A"/>
                </a:solidFill>
                <a:latin typeface="TT Fors Bold"/>
                <a:ea typeface="DejaVu Sans"/>
              </a:rPr>
              <a:t>Azienda di automobili</a:t>
            </a:r>
            <a:endParaRPr lang="it-IT" sz="40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sz="40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de-DE" sz="6000" b="0" strike="noStrike" spc="-1">
                <a:solidFill>
                  <a:srgbClr val="BB244A"/>
                </a:solidFill>
                <a:latin typeface="TT Fors Bold"/>
                <a:ea typeface="DejaVu Sans"/>
              </a:rPr>
              <a:t> </a:t>
            </a:r>
            <a:endParaRPr lang="it-IT" sz="6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Textfeld 8"/>
          <p:cNvSpPr/>
          <p:nvPr/>
        </p:nvSpPr>
        <p:spPr>
          <a:xfrm>
            <a:off x="965880" y="178200"/>
            <a:ext cx="49572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2400" b="0" strike="noStrike" spc="-1">
                <a:solidFill>
                  <a:srgbClr val="F5DF4D"/>
                </a:solidFill>
                <a:latin typeface="TT Fors Bold"/>
                <a:ea typeface="DejaVu Sans"/>
              </a:rPr>
              <a:t>CARTA RUOLO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Textfeld 9"/>
          <p:cNvSpPr/>
          <p:nvPr/>
        </p:nvSpPr>
        <p:spPr>
          <a:xfrm>
            <a:off x="622080" y="2340000"/>
            <a:ext cx="5857200" cy="9948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400" b="0" strike="noStrike" spc="-1">
                <a:solidFill>
                  <a:srgbClr val="BB244A"/>
                </a:solidFill>
                <a:latin typeface="TT Fors"/>
                <a:ea typeface="DejaVu Sans"/>
              </a:rPr>
              <a:t>Sei il proprietario di un’azienda di automobili. Vuoi produrre auto elettriche. Sostieni di non essere più competitivo senza le auto elettriche e affermi che questa scelta è favorevole al clima.</a:t>
            </a:r>
            <a:br>
              <a:rPr sz="2000"/>
            </a:b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  <a:p>
            <a:pPr marL="8640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000" b="0" strike="noStrike" spc="-1">
                <a:solidFill>
                  <a:srgbClr val="BB244A"/>
                </a:solidFill>
                <a:latin typeface="TT Fors Bold"/>
                <a:ea typeface="DejaVu Sans"/>
              </a:rPr>
              <a:t>FABBISOGNI IDRICO </a:t>
            </a:r>
            <a:r>
              <a:rPr lang="en-US" sz="2000" b="0" strike="noStrike" spc="-1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br>
              <a:rPr sz="2000"/>
            </a:br>
            <a:r>
              <a:rPr lang="en-US" sz="2000" b="0" strike="noStrike" spc="-1">
                <a:solidFill>
                  <a:srgbClr val="BB244A"/>
                </a:solidFill>
                <a:latin typeface="TT Fors"/>
                <a:ea typeface="DejaVu Sans"/>
              </a:rPr>
              <a:t>3 Livelli per 1 anno.</a:t>
            </a:r>
            <a:endParaRPr lang="it-IT" sz="2000" b="0" strike="noStrike" spc="-1">
              <a:solidFill>
                <a:srgbClr val="000000"/>
              </a:solidFill>
              <a:latin typeface="Arial"/>
            </a:endParaRPr>
          </a:p>
          <a:p>
            <a:pPr marL="864000">
              <a:lnSpc>
                <a:spcPct val="100000"/>
              </a:lnSpc>
            </a:pPr>
            <a:r>
              <a:rPr lang="en-US" sz="2000" b="0" strike="noStrike" spc="-1">
                <a:solidFill>
                  <a:srgbClr val="BB244A"/>
                </a:solidFill>
                <a:latin typeface="TT Fors Bold"/>
                <a:ea typeface="DejaVu Sans"/>
              </a:rPr>
              <a:t>INTERDIPENDENZA</a:t>
            </a:r>
            <a:endParaRPr lang="it-IT" sz="2000" b="0" strike="noStrike" spc="-1">
              <a:solidFill>
                <a:srgbClr val="000000"/>
              </a:solidFill>
              <a:latin typeface="Arial"/>
            </a:endParaRPr>
          </a:p>
          <a:p>
            <a:pPr marL="864000">
              <a:lnSpc>
                <a:spcPct val="100000"/>
              </a:lnSpc>
            </a:pPr>
            <a:r>
              <a:rPr lang="en-US" sz="2000" b="0" strike="noStrike" spc="-1">
                <a:solidFill>
                  <a:srgbClr val="BB244A"/>
                </a:solidFill>
                <a:latin typeface="TT Fors"/>
                <a:ea typeface="DejaVu Sans"/>
              </a:rPr>
              <a:t>A causa della quantità d’acqua necessaria, dipendi molto da una fonte d’acqua funzionante (come la palude) per la tua decisione. Porti ricchezza economica agli abitanti sotto forma di entrate fiscali e posti di lavoro.</a:t>
            </a:r>
            <a:endParaRPr lang="it-IT" sz="2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it-IT" sz="2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it-IT" sz="2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it-IT" sz="2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it-IT" sz="2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it-IT" sz="2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it-IT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Textfeld 19"/>
          <p:cNvSpPr/>
          <p:nvPr/>
        </p:nvSpPr>
        <p:spPr>
          <a:xfrm>
            <a:off x="180720" y="8532360"/>
            <a:ext cx="6479280" cy="118764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2400" b="0" strike="noStrike" spc="-1">
                <a:solidFill>
                  <a:srgbClr val="BF0041"/>
                </a:solidFill>
                <a:latin typeface="TT Fors Bold"/>
                <a:ea typeface="DejaVu Sans"/>
              </a:rPr>
              <a:t>Convinci gli altri attori che hai bisogno dell’acqua per la produzione di automobili!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Grafik 1" descr="Wasser mit einfarbiger Füllung">
            <a:extLst>
              <a:ext uri="{FF2B5EF4-FFF2-40B4-BE49-F238E27FC236}">
                <a16:creationId xmlns:a16="http://schemas.microsoft.com/office/drawing/2014/main" id="{BB939DA7-89A4-74CC-2366-7E5028FD75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7992" y="4975244"/>
            <a:ext cx="826200" cy="826200"/>
          </a:xfrm>
          <a:prstGeom prst="rect">
            <a:avLst/>
          </a:prstGeom>
        </p:spPr>
      </p:pic>
      <p:pic>
        <p:nvPicPr>
          <p:cNvPr id="3" name="Grafik 2" descr="Pfeil: Kurve im Uhrzeigersinn mit einfarbiger Füllung">
            <a:extLst>
              <a:ext uri="{FF2B5EF4-FFF2-40B4-BE49-F238E27FC236}">
                <a16:creationId xmlns:a16="http://schemas.microsoft.com/office/drawing/2014/main" id="{17D8027C-8E35-6B18-F9EA-35C656E926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2080" y="5838228"/>
            <a:ext cx="658559" cy="658559"/>
          </a:xfrm>
          <a:prstGeom prst="rect">
            <a:avLst/>
          </a:prstGeom>
        </p:spPr>
      </p:pic>
      <p:pic>
        <p:nvPicPr>
          <p:cNvPr id="4" name="Grafik 3" descr="Pfeil: Kurve im Uhrzeigersinn mit einfarbiger Füllung">
            <a:extLst>
              <a:ext uri="{FF2B5EF4-FFF2-40B4-BE49-F238E27FC236}">
                <a16:creationId xmlns:a16="http://schemas.microsoft.com/office/drawing/2014/main" id="{E780DFD3-8333-30C1-66C6-D59BDAFE93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865632" y="5796360"/>
            <a:ext cx="658559" cy="65855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Rechteck 5"/>
          <p:cNvSpPr/>
          <p:nvPr/>
        </p:nvSpPr>
        <p:spPr>
          <a:xfrm>
            <a:off x="-17280" y="0"/>
            <a:ext cx="6857280" cy="9905040"/>
          </a:xfrm>
          <a:prstGeom prst="rect">
            <a:avLst/>
          </a:prstGeom>
          <a:solidFill>
            <a:srgbClr val="F5DF4D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rgbClr val="BB244A"/>
              </a:solidFill>
              <a:latin typeface="Calibri"/>
              <a:ea typeface="DejaVu Sans"/>
            </a:endParaRPr>
          </a:p>
        </p:txBody>
      </p:sp>
      <p:sp>
        <p:nvSpPr>
          <p:cNvPr id="117" name="Textfeld 3"/>
          <p:cNvSpPr/>
          <p:nvPr/>
        </p:nvSpPr>
        <p:spPr>
          <a:xfrm>
            <a:off x="965880" y="618120"/>
            <a:ext cx="4957200" cy="2223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4000" b="0" strike="noStrike" spc="-1">
                <a:solidFill>
                  <a:srgbClr val="BB244A"/>
                </a:solidFill>
                <a:latin typeface="TT Fors Bold"/>
                <a:ea typeface="DejaVu Sans"/>
              </a:rPr>
              <a:t>ALLEVAMENTO DI BESTIAME</a:t>
            </a:r>
            <a:endParaRPr lang="it-IT" sz="40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de-DE" sz="6000" b="0" strike="noStrike" spc="-1">
                <a:solidFill>
                  <a:srgbClr val="BB244A"/>
                </a:solidFill>
                <a:latin typeface="TT Fors Bold"/>
                <a:ea typeface="DejaVu Sans"/>
              </a:rPr>
              <a:t> </a:t>
            </a:r>
            <a:endParaRPr lang="it-IT" sz="6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Textfeld 10"/>
          <p:cNvSpPr/>
          <p:nvPr/>
        </p:nvSpPr>
        <p:spPr>
          <a:xfrm>
            <a:off x="965880" y="178200"/>
            <a:ext cx="49572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2400" b="0" strike="noStrike" spc="-1">
                <a:solidFill>
                  <a:srgbClr val="66C3A8"/>
                </a:solidFill>
                <a:latin typeface="TT Fors Bold"/>
                <a:ea typeface="DejaVu Sans"/>
              </a:rPr>
              <a:t>CARTA RUOLO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Textfeld 11"/>
          <p:cNvSpPr/>
          <p:nvPr/>
        </p:nvSpPr>
        <p:spPr>
          <a:xfrm>
            <a:off x="593640" y="1980000"/>
            <a:ext cx="5885640" cy="5517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Sei la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famiglia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proprietaria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dell’allevamento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di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bestiame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.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Vuoi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produrre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il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più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possibile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. Sei qui da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generazioni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.</a:t>
            </a:r>
            <a:endParaRPr lang="it-IT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6480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800" b="0" strike="noStrike" spc="-1" dirty="0">
                <a:solidFill>
                  <a:srgbClr val="BB244A"/>
                </a:solidFill>
                <a:latin typeface="TT Fors Bold"/>
                <a:ea typeface="DejaVu Sans"/>
              </a:rPr>
              <a:t>FABBISOGNO IDRICO</a:t>
            </a:r>
            <a:r>
              <a:rPr lang="en-US" sz="2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br>
              <a:rPr sz="2800" dirty="0"/>
            </a:b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2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livelli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per 1 anno</a:t>
            </a:r>
            <a:endParaRPr lang="it-IT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6480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800" b="0" strike="noStrike" spc="-1" dirty="0">
                <a:solidFill>
                  <a:srgbClr val="BB244A"/>
                </a:solidFill>
                <a:latin typeface="TT Fors Bold"/>
                <a:ea typeface="DejaVu Sans"/>
              </a:rPr>
              <a:t>INTERDIPENDENZA</a:t>
            </a:r>
            <a:br>
              <a:rPr sz="2800" dirty="0"/>
            </a:b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Sei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dipendente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dalla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palude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.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Porti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ricchezza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economica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agli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abitanti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sotto forma di tasse e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posti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di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lavoro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.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Alcuni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abitanti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lavorano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nell’allevamento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di </a:t>
            </a:r>
            <a:r>
              <a:rPr lang="en-US" sz="24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bestiame</a:t>
            </a:r>
            <a:r>
              <a:rPr lang="en-US" sz="24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.</a:t>
            </a:r>
            <a:endParaRPr lang="it-IT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Textfeld 12"/>
          <p:cNvSpPr/>
          <p:nvPr/>
        </p:nvSpPr>
        <p:spPr>
          <a:xfrm>
            <a:off x="465840" y="8172360"/>
            <a:ext cx="5833440" cy="1187640"/>
          </a:xfrm>
          <a:prstGeom prst="rect">
            <a:avLst/>
          </a:prstGeom>
          <a:noFill/>
          <a:ln w="6480">
            <a:solidFill>
              <a:srgbClr val="BF004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2400" b="0" strike="noStrike" spc="-1">
                <a:solidFill>
                  <a:srgbClr val="BF0041"/>
                </a:solidFill>
                <a:latin typeface="TT Fors Bold"/>
                <a:ea typeface="DejaVu Sans"/>
              </a:rPr>
              <a:t>Convinci gli altri attori che hai bisogno dell’acqua per l’allevamento di bestiame!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Grafik 1" descr="Wasser mit einfarbiger Füllung">
            <a:extLst>
              <a:ext uri="{FF2B5EF4-FFF2-40B4-BE49-F238E27FC236}">
                <a16:creationId xmlns:a16="http://schemas.microsoft.com/office/drawing/2014/main" id="{68D68E21-2D6E-F6F2-141D-38C26E8C51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2780" y="3775140"/>
            <a:ext cx="826200" cy="826200"/>
          </a:xfrm>
          <a:prstGeom prst="rect">
            <a:avLst/>
          </a:prstGeom>
        </p:spPr>
      </p:pic>
      <p:pic>
        <p:nvPicPr>
          <p:cNvPr id="4" name="Grafik 3" descr="Pfeil: Kurve im Uhrzeigersinn mit einfarbiger Füllung">
            <a:extLst>
              <a:ext uri="{FF2B5EF4-FFF2-40B4-BE49-F238E27FC236}">
                <a16:creationId xmlns:a16="http://schemas.microsoft.com/office/drawing/2014/main" id="{A038ED99-7569-F909-33B0-ADBD94C3A0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5840" y="4772197"/>
            <a:ext cx="658559" cy="658559"/>
          </a:xfrm>
          <a:prstGeom prst="rect">
            <a:avLst/>
          </a:prstGeom>
        </p:spPr>
      </p:pic>
      <p:pic>
        <p:nvPicPr>
          <p:cNvPr id="5" name="Grafik 4" descr="Pfeil: Kurve im Uhrzeigersinn mit einfarbiger Füllung">
            <a:extLst>
              <a:ext uri="{FF2B5EF4-FFF2-40B4-BE49-F238E27FC236}">
                <a16:creationId xmlns:a16="http://schemas.microsoft.com/office/drawing/2014/main" id="{6837058A-A4EF-C20A-6819-BB52A706A0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709392" y="4730329"/>
            <a:ext cx="658559" cy="65855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echteck 7"/>
          <p:cNvSpPr/>
          <p:nvPr/>
        </p:nvSpPr>
        <p:spPr>
          <a:xfrm>
            <a:off x="360" y="360"/>
            <a:ext cx="7018920" cy="9905040"/>
          </a:xfrm>
          <a:prstGeom prst="rect">
            <a:avLst/>
          </a:prstGeom>
          <a:solidFill>
            <a:srgbClr val="BB244A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4" name="Textfeld 16"/>
          <p:cNvSpPr/>
          <p:nvPr/>
        </p:nvSpPr>
        <p:spPr>
          <a:xfrm>
            <a:off x="965880" y="618120"/>
            <a:ext cx="4957200" cy="26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5400" b="0" strike="noStrike" spc="-1">
                <a:solidFill>
                  <a:srgbClr val="F5DF4D"/>
                </a:solidFill>
                <a:latin typeface="TT Fors Bold"/>
                <a:ea typeface="DejaVu Sans"/>
              </a:rPr>
              <a:t>Abitanti di Greenwood</a:t>
            </a:r>
            <a:endParaRPr lang="it-IT" sz="5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de-DE" sz="6000" b="0" strike="noStrike" spc="-1">
                <a:solidFill>
                  <a:srgbClr val="F5DF4D"/>
                </a:solidFill>
                <a:latin typeface="TT Fors Bold"/>
                <a:ea typeface="DejaVu Sans"/>
              </a:rPr>
              <a:t> </a:t>
            </a:r>
            <a:endParaRPr lang="it-IT" sz="6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Textfeld 17"/>
          <p:cNvSpPr/>
          <p:nvPr/>
        </p:nvSpPr>
        <p:spPr>
          <a:xfrm>
            <a:off x="965880" y="178200"/>
            <a:ext cx="49572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2400" b="0" strike="noStrike" spc="-1">
                <a:solidFill>
                  <a:srgbClr val="6BCBDE"/>
                </a:solidFill>
                <a:latin typeface="TT Fors Bold"/>
                <a:ea typeface="DejaVu Sans"/>
              </a:rPr>
              <a:t>CARTA RUOLO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Textfeld 18"/>
          <p:cNvSpPr/>
          <p:nvPr/>
        </p:nvSpPr>
        <p:spPr>
          <a:xfrm>
            <a:off x="720000" y="2520000"/>
            <a:ext cx="5939280" cy="57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Siete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gli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abitanti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di Greenwood.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Volete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avere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abbastanza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acqua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per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i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vostri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bisogni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.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Molti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di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voi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fanno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grandi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sforzi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per vivere in modo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sostenibile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e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affrontare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la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scarsità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d’acqua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nella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regione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.</a:t>
            </a:r>
            <a:endParaRPr lang="it-IT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4320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400" b="0" strike="noStrike" spc="-1" dirty="0">
                <a:solidFill>
                  <a:srgbClr val="FFFF00"/>
                </a:solidFill>
                <a:latin typeface="TT Fors Bold"/>
                <a:ea typeface="DejaVu Sans"/>
              </a:rPr>
              <a:t>FABBISOGNO IDRICO </a:t>
            </a:r>
            <a:br>
              <a:rPr sz="2400" dirty="0"/>
            </a:b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2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livelli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per un anno</a:t>
            </a:r>
            <a:endParaRPr lang="it-IT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4320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400" b="0" strike="noStrike" spc="-1" dirty="0">
                <a:solidFill>
                  <a:srgbClr val="FFFF00"/>
                </a:solidFill>
                <a:latin typeface="TT Fors Bold"/>
                <a:ea typeface="DejaVu Sans"/>
              </a:rPr>
              <a:t>INTERDEPENDENZA </a:t>
            </a:r>
            <a:br>
              <a:rPr sz="2400" dirty="0"/>
            </a:b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Dipendete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molto da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una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fonte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d’acqua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funzionante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. La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metà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di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voi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è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strettamente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legata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all’allevamento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di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bestiame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 da </a:t>
            </a:r>
            <a:r>
              <a:rPr lang="en-US" sz="2400" b="0" strike="noStrike" spc="-1" dirty="0" err="1">
                <a:solidFill>
                  <a:srgbClr val="FFFF00"/>
                </a:solidFill>
                <a:latin typeface="TT Fors"/>
                <a:ea typeface="DejaVu Sans"/>
              </a:rPr>
              <a:t>generazioni</a:t>
            </a:r>
            <a:r>
              <a:rPr lang="en-US" sz="2400" b="0" strike="noStrike" spc="-1" dirty="0">
                <a:solidFill>
                  <a:srgbClr val="FFFF00"/>
                </a:solidFill>
                <a:latin typeface="TT Fors"/>
                <a:ea typeface="DejaVu Sans"/>
              </a:rPr>
              <a:t>.</a:t>
            </a:r>
            <a:endParaRPr lang="it-IT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Textfeld 21"/>
          <p:cNvSpPr/>
          <p:nvPr/>
        </p:nvSpPr>
        <p:spPr>
          <a:xfrm>
            <a:off x="540720" y="8460000"/>
            <a:ext cx="5939280" cy="1187640"/>
          </a:xfrm>
          <a:prstGeom prst="rect">
            <a:avLst/>
          </a:prstGeom>
          <a:noFill/>
          <a:ln w="0">
            <a:solidFill>
              <a:srgbClr val="F5DF4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2400" b="0" strike="noStrike" spc="-1">
                <a:solidFill>
                  <a:srgbClr val="F5DF4D"/>
                </a:solidFill>
                <a:latin typeface="TT Fors Bold"/>
                <a:ea typeface="DejaVu Sans"/>
              </a:rPr>
              <a:t>Convincete gli altri attori che avete bisogno dell’acqua per gli abitanti!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Grafik 1" descr="Wasser mit einfarbiger Füllung">
            <a:extLst>
              <a:ext uri="{FF2B5EF4-FFF2-40B4-BE49-F238E27FC236}">
                <a16:creationId xmlns:a16="http://schemas.microsoft.com/office/drawing/2014/main" id="{A08742BC-1919-247D-65E3-58793EF840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5040" y="4926000"/>
            <a:ext cx="826200" cy="826200"/>
          </a:xfrm>
          <a:prstGeom prst="rect">
            <a:avLst/>
          </a:prstGeom>
        </p:spPr>
      </p:pic>
      <p:pic>
        <p:nvPicPr>
          <p:cNvPr id="3" name="Grafik 2" descr="Pfeil: Kurve im Uhrzeigersinn mit einfarbiger Füllung">
            <a:extLst>
              <a:ext uri="{FF2B5EF4-FFF2-40B4-BE49-F238E27FC236}">
                <a16:creationId xmlns:a16="http://schemas.microsoft.com/office/drawing/2014/main" id="{231C3845-D84A-942A-7BA0-F48CDAC83F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5040" y="5927520"/>
            <a:ext cx="658559" cy="658559"/>
          </a:xfrm>
          <a:prstGeom prst="rect">
            <a:avLst/>
          </a:prstGeom>
        </p:spPr>
      </p:pic>
      <p:pic>
        <p:nvPicPr>
          <p:cNvPr id="4" name="Grafik 3" descr="Pfeil: Kurve im Uhrzeigersinn mit einfarbiger Füllung">
            <a:extLst>
              <a:ext uri="{FF2B5EF4-FFF2-40B4-BE49-F238E27FC236}">
                <a16:creationId xmlns:a16="http://schemas.microsoft.com/office/drawing/2014/main" id="{8CDFE973-991F-2472-514A-642059924D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698592" y="5885652"/>
            <a:ext cx="658559" cy="65855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hteck 9"/>
          <p:cNvSpPr/>
          <p:nvPr/>
        </p:nvSpPr>
        <p:spPr>
          <a:xfrm>
            <a:off x="0" y="0"/>
            <a:ext cx="6893280" cy="9941400"/>
          </a:xfrm>
          <a:prstGeom prst="rect">
            <a:avLst/>
          </a:prstGeom>
          <a:solidFill>
            <a:srgbClr val="66C3A8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rgbClr val="BB244A"/>
              </a:solidFill>
              <a:latin typeface="Calibri"/>
              <a:ea typeface="DejaVu Sans"/>
            </a:endParaRPr>
          </a:p>
        </p:txBody>
      </p:sp>
      <p:sp>
        <p:nvSpPr>
          <p:cNvPr id="131" name="Textfeld 22"/>
          <p:cNvSpPr/>
          <p:nvPr/>
        </p:nvSpPr>
        <p:spPr>
          <a:xfrm>
            <a:off x="965880" y="618120"/>
            <a:ext cx="4957200" cy="1918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6000" b="0" strike="noStrike" spc="-1">
                <a:solidFill>
                  <a:srgbClr val="BB244A"/>
                </a:solidFill>
                <a:latin typeface="TT Fors Bold"/>
                <a:ea typeface="DejaVu Sans"/>
              </a:rPr>
              <a:t>Palude protetta</a:t>
            </a:r>
            <a:endParaRPr lang="it-IT" sz="6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Textfeld 23"/>
          <p:cNvSpPr/>
          <p:nvPr/>
        </p:nvSpPr>
        <p:spPr>
          <a:xfrm>
            <a:off x="965880" y="178200"/>
            <a:ext cx="4957200" cy="460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3" name="Textfeld 25"/>
          <p:cNvSpPr/>
          <p:nvPr/>
        </p:nvSpPr>
        <p:spPr>
          <a:xfrm>
            <a:off x="965880" y="178200"/>
            <a:ext cx="49572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2400" b="0" strike="noStrike" spc="-1">
                <a:solidFill>
                  <a:srgbClr val="F5DF4D"/>
                </a:solidFill>
                <a:latin typeface="TT Fors Bold"/>
                <a:ea typeface="DejaVu Sans"/>
              </a:rPr>
              <a:t>CARTA RUOLO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Textfeld 24"/>
          <p:cNvSpPr/>
          <p:nvPr/>
        </p:nvSpPr>
        <p:spPr>
          <a:xfrm>
            <a:off x="615600" y="2988000"/>
            <a:ext cx="5863680" cy="40406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Sei </a:t>
            </a:r>
            <a:r>
              <a:rPr lang="en-US" sz="2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membro</a:t>
            </a:r>
            <a:r>
              <a:rPr lang="en-US" sz="2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di </a:t>
            </a:r>
            <a:r>
              <a:rPr lang="en-US" sz="2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un’iniziativa</a:t>
            </a:r>
            <a:r>
              <a:rPr lang="en-US" sz="2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che</a:t>
            </a:r>
            <a:r>
              <a:rPr lang="en-US" sz="2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lotta per la </a:t>
            </a:r>
            <a:r>
              <a:rPr lang="en-US" sz="2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protezione</a:t>
            </a:r>
            <a:r>
              <a:rPr lang="en-US" sz="2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della</a:t>
            </a:r>
            <a:r>
              <a:rPr lang="en-US" sz="2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palude</a:t>
            </a:r>
            <a:r>
              <a:rPr lang="en-US" sz="2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. </a:t>
            </a:r>
            <a:r>
              <a:rPr lang="en-US" sz="2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Conosci</a:t>
            </a:r>
            <a:r>
              <a:rPr lang="en-US" sz="2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l’importante</a:t>
            </a:r>
            <a:r>
              <a:rPr lang="en-US" sz="2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ruolo</a:t>
            </a:r>
            <a:r>
              <a:rPr lang="en-US" sz="2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che</a:t>
            </a:r>
            <a:r>
              <a:rPr lang="en-US" sz="2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questa</a:t>
            </a:r>
            <a:r>
              <a:rPr lang="en-US" sz="2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8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svolge</a:t>
            </a:r>
            <a:r>
              <a:rPr lang="en-US" sz="28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per tutti.</a:t>
            </a:r>
            <a:endParaRPr lang="it-IT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8640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000" b="0" strike="noStrike" spc="-1" dirty="0">
                <a:solidFill>
                  <a:srgbClr val="BB244A"/>
                </a:solidFill>
                <a:latin typeface="TT Fors Bold"/>
                <a:ea typeface="DejaVu Sans"/>
              </a:rPr>
              <a:t>FABBISOGNIO IDRICO </a:t>
            </a:r>
            <a:r>
              <a:rPr lang="en-US" sz="20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br>
              <a:rPr sz="2000" dirty="0"/>
            </a:br>
            <a:r>
              <a:rPr lang="en-US" sz="20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2 </a:t>
            </a:r>
            <a:r>
              <a:rPr lang="en-US" sz="20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Livelli</a:t>
            </a:r>
            <a:r>
              <a:rPr lang="en-US" sz="20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per 1 anno.</a:t>
            </a:r>
            <a:endParaRPr lang="it-IT" sz="2000" b="0" strike="noStrike" spc="-1" dirty="0">
              <a:solidFill>
                <a:srgbClr val="000000"/>
              </a:solidFill>
              <a:latin typeface="Arial"/>
            </a:endParaRPr>
          </a:p>
          <a:p>
            <a:pPr marL="6480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US" sz="2000" b="0" strike="noStrike" spc="-1" dirty="0">
                <a:solidFill>
                  <a:srgbClr val="BB244A"/>
                </a:solidFill>
                <a:latin typeface="TT Fors Bold"/>
                <a:ea typeface="DejaVu Sans"/>
              </a:rPr>
              <a:t>   INTERDIPENDENZA</a:t>
            </a:r>
            <a:br>
              <a:rPr sz="2800" dirty="0"/>
            </a:br>
            <a:r>
              <a:rPr lang="de-DE" sz="2800" dirty="0"/>
              <a:t>	</a:t>
            </a:r>
            <a:r>
              <a:rPr lang="en-US" sz="20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Tutti </a:t>
            </a:r>
            <a:r>
              <a:rPr lang="en-US" sz="20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dipendono</a:t>
            </a:r>
            <a:r>
              <a:rPr lang="en-US" sz="20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0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dalla</a:t>
            </a:r>
            <a:r>
              <a:rPr lang="en-US" sz="20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br>
              <a:rPr lang="en-US" sz="2000" spc="-1" dirty="0">
                <a:solidFill>
                  <a:srgbClr val="BB244A"/>
                </a:solidFill>
                <a:latin typeface="TT Fors"/>
                <a:ea typeface="DejaVu Sans"/>
              </a:rPr>
            </a:br>
            <a:r>
              <a:rPr lang="en-US" sz="2000" spc="-1" dirty="0">
                <a:solidFill>
                  <a:srgbClr val="BB244A"/>
                </a:solidFill>
                <a:latin typeface="TT Fors"/>
                <a:ea typeface="DejaVu Sans"/>
              </a:rPr>
              <a:t>	</a:t>
            </a:r>
            <a:r>
              <a:rPr lang="en-US" sz="20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palude</a:t>
            </a:r>
            <a:r>
              <a:rPr lang="en-US" sz="20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. Se </a:t>
            </a:r>
            <a:r>
              <a:rPr lang="en-US" sz="20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si</a:t>
            </a:r>
            <a:r>
              <a:rPr lang="en-US" sz="20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0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prosciuga</a:t>
            </a:r>
            <a:r>
              <a:rPr lang="en-US" sz="20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, il </a:t>
            </a:r>
            <a:r>
              <a:rPr lang="en-US" sz="20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gioco</a:t>
            </a:r>
            <a:r>
              <a:rPr lang="en-US" sz="20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 </a:t>
            </a:r>
            <a:r>
              <a:rPr lang="en-US" sz="2000" b="0" strike="noStrike" spc="-1" dirty="0" err="1">
                <a:solidFill>
                  <a:srgbClr val="BB244A"/>
                </a:solidFill>
                <a:latin typeface="TT Fors"/>
                <a:ea typeface="DejaVu Sans"/>
              </a:rPr>
              <a:t>finisce</a:t>
            </a:r>
            <a:r>
              <a:rPr lang="en-US" sz="2000" b="0" strike="noStrike" spc="-1" dirty="0">
                <a:solidFill>
                  <a:srgbClr val="BB244A"/>
                </a:solidFill>
                <a:latin typeface="TT Fors"/>
                <a:ea typeface="DejaVu Sans"/>
              </a:rPr>
              <a:t>.</a:t>
            </a:r>
            <a:endParaRPr lang="it-IT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Textfeld 26"/>
          <p:cNvSpPr/>
          <p:nvPr/>
        </p:nvSpPr>
        <p:spPr>
          <a:xfrm>
            <a:off x="720000" y="8388360"/>
            <a:ext cx="5579280" cy="1187640"/>
          </a:xfrm>
          <a:prstGeom prst="rect">
            <a:avLst/>
          </a:prstGeom>
          <a:noFill/>
          <a:ln w="6480">
            <a:solidFill>
              <a:srgbClr val="BF004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2400" b="0" strike="noStrike" spc="-1">
                <a:solidFill>
                  <a:srgbClr val="BF0041"/>
                </a:solidFill>
                <a:latin typeface="TT Fors Bold"/>
                <a:ea typeface="DejaVu Sans"/>
              </a:rPr>
              <a:t>Convinci gli altri attori che hai bisogno dell’acqua per proteggere la palude!</a:t>
            </a:r>
            <a:endParaRPr lang="it-IT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Grafik 1" descr="Wasser mit einfarbiger Füllung">
            <a:extLst>
              <a:ext uri="{FF2B5EF4-FFF2-40B4-BE49-F238E27FC236}">
                <a16:creationId xmlns:a16="http://schemas.microsoft.com/office/drawing/2014/main" id="{71163F8A-1930-3A51-25E7-948AB825E7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5040" y="4979160"/>
            <a:ext cx="826200" cy="826200"/>
          </a:xfrm>
          <a:prstGeom prst="rect">
            <a:avLst/>
          </a:prstGeom>
        </p:spPr>
      </p:pic>
      <p:pic>
        <p:nvPicPr>
          <p:cNvPr id="3" name="Grafik 2" descr="Pfeil: Kurve im Uhrzeigersinn mit einfarbiger Füllung">
            <a:extLst>
              <a:ext uri="{FF2B5EF4-FFF2-40B4-BE49-F238E27FC236}">
                <a16:creationId xmlns:a16="http://schemas.microsoft.com/office/drawing/2014/main" id="{41B85893-BB65-2AF0-723E-5FEC41A847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5040" y="5927520"/>
            <a:ext cx="658559" cy="658559"/>
          </a:xfrm>
          <a:prstGeom prst="rect">
            <a:avLst/>
          </a:prstGeom>
        </p:spPr>
      </p:pic>
      <p:pic>
        <p:nvPicPr>
          <p:cNvPr id="4" name="Grafik 3" descr="Pfeil: Kurve im Uhrzeigersinn mit einfarbiger Füllung">
            <a:extLst>
              <a:ext uri="{FF2B5EF4-FFF2-40B4-BE49-F238E27FC236}">
                <a16:creationId xmlns:a16="http://schemas.microsoft.com/office/drawing/2014/main" id="{4AA62B82-3AA7-FFAF-CE82-3D006C2130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698592" y="5885652"/>
            <a:ext cx="658559" cy="65855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Rechteck 4"/>
          <p:cNvSpPr/>
          <p:nvPr/>
        </p:nvSpPr>
        <p:spPr>
          <a:xfrm>
            <a:off x="0" y="174960"/>
            <a:ext cx="6857280" cy="9905040"/>
          </a:xfrm>
          <a:prstGeom prst="rect">
            <a:avLst/>
          </a:prstGeom>
          <a:solidFill>
            <a:srgbClr val="F5DF4D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rgbClr val="BB244A"/>
              </a:solidFill>
              <a:latin typeface="Calibri"/>
              <a:ea typeface="DejaVu Sans"/>
            </a:endParaRPr>
          </a:p>
        </p:txBody>
      </p:sp>
      <p:sp>
        <p:nvSpPr>
          <p:cNvPr id="139" name="Textfeld 20"/>
          <p:cNvSpPr/>
          <p:nvPr/>
        </p:nvSpPr>
        <p:spPr>
          <a:xfrm>
            <a:off x="540000" y="3002760"/>
            <a:ext cx="5940000" cy="3290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0500" b="0" strike="noStrike" spc="-1">
                <a:solidFill>
                  <a:srgbClr val="6BCBDE"/>
                </a:solidFill>
                <a:latin typeface="TT Fors Bold"/>
                <a:ea typeface="DejaVu Sans"/>
              </a:rPr>
              <a:t>CARTA RUOLO</a:t>
            </a:r>
            <a:endParaRPr lang="it-IT" sz="105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hteck 2"/>
          <p:cNvSpPr/>
          <p:nvPr/>
        </p:nvSpPr>
        <p:spPr>
          <a:xfrm>
            <a:off x="9360" y="-5760"/>
            <a:ext cx="6847920" cy="9905040"/>
          </a:xfrm>
          <a:prstGeom prst="rect">
            <a:avLst/>
          </a:prstGeom>
          <a:solidFill>
            <a:srgbClr val="6BCBDE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rgbClr val="BB244A"/>
              </a:solidFill>
              <a:latin typeface="Calibri"/>
              <a:ea typeface="DejaVu Sans"/>
            </a:endParaRPr>
          </a:p>
        </p:txBody>
      </p:sp>
      <p:sp>
        <p:nvSpPr>
          <p:cNvPr id="141" name="Textfeld 15"/>
          <p:cNvSpPr/>
          <p:nvPr/>
        </p:nvSpPr>
        <p:spPr>
          <a:xfrm>
            <a:off x="360000" y="3002760"/>
            <a:ext cx="5940000" cy="3290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0500" b="0" strike="noStrike" spc="-1">
                <a:solidFill>
                  <a:srgbClr val="F5DF4D"/>
                </a:solidFill>
                <a:latin typeface="TT Fors Bold"/>
                <a:ea typeface="DejaVu Sans"/>
              </a:rPr>
              <a:t>CARTA RUOLO</a:t>
            </a:r>
            <a:endParaRPr lang="it-IT" sz="105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Rechteck 10"/>
          <p:cNvSpPr/>
          <p:nvPr/>
        </p:nvSpPr>
        <p:spPr>
          <a:xfrm>
            <a:off x="0" y="0"/>
            <a:ext cx="6893280" cy="9941400"/>
          </a:xfrm>
          <a:prstGeom prst="rect">
            <a:avLst/>
          </a:prstGeom>
          <a:solidFill>
            <a:srgbClr val="66C3A8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strike="noStrike" spc="-1">
              <a:solidFill>
                <a:srgbClr val="BB244A"/>
              </a:solidFill>
              <a:latin typeface="Calibri"/>
              <a:ea typeface="DejaVu Sans"/>
            </a:endParaRPr>
          </a:p>
        </p:txBody>
      </p:sp>
      <p:sp>
        <p:nvSpPr>
          <p:cNvPr id="143" name="Textfeld 27"/>
          <p:cNvSpPr/>
          <p:nvPr/>
        </p:nvSpPr>
        <p:spPr>
          <a:xfrm>
            <a:off x="540000" y="3003120"/>
            <a:ext cx="5940000" cy="3290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0500" b="0" strike="noStrike" spc="-1">
                <a:solidFill>
                  <a:srgbClr val="F5DF4D"/>
                </a:solidFill>
                <a:latin typeface="TT Fors Bold"/>
                <a:ea typeface="DejaVu Sans"/>
              </a:rPr>
              <a:t>CARTA RUOLO</a:t>
            </a:r>
            <a:endParaRPr lang="it-IT" sz="105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584</Words>
  <Application>Microsoft Office PowerPoint</Application>
  <PresentationFormat>A4-Papier (210 x 297 mm)</PresentationFormat>
  <Paragraphs>91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14</vt:i4>
      </vt:variant>
    </vt:vector>
  </HeadingPairs>
  <TitlesOfParts>
    <vt:vector size="23" baseType="lpstr">
      <vt:lpstr>Arial</vt:lpstr>
      <vt:lpstr>Calibri</vt:lpstr>
      <vt:lpstr>Symbol</vt:lpstr>
      <vt:lpstr>Times New Roman</vt:lpstr>
      <vt:lpstr>TT Fors</vt:lpstr>
      <vt:lpstr>TT Fors Bold</vt:lpstr>
      <vt:lpstr>Wingdings</vt:lpstr>
      <vt:lpstr>Office Theme</vt:lpstr>
      <vt:lpstr>Office Theme</vt:lpstr>
      <vt:lpstr>Istruzioni da stampare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dc:description/>
  <cp:lastModifiedBy>Lisa Häfner</cp:lastModifiedBy>
  <cp:revision>85</cp:revision>
  <cp:lastPrinted>2025-08-18T14:39:45Z</cp:lastPrinted>
  <dcterms:created xsi:type="dcterms:W3CDTF">2025-01-17T12:37:01Z</dcterms:created>
  <dcterms:modified xsi:type="dcterms:W3CDTF">2025-11-05T16:01:29Z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A4-Papier (210 x 297 mm)</vt:lpwstr>
  </property>
  <property fmtid="{D5CDD505-2E9C-101B-9397-08002B2CF9AE}" pid="3" name="Slides">
    <vt:i4>14</vt:i4>
  </property>
</Properties>
</file>